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Arimo"/>
      <p:regular r:id="rId45"/>
      <p:bold r:id="rId46"/>
      <p:italic r:id="rId47"/>
      <p:boldItalic r:id="rId48"/>
    </p:embeddedFont>
    <p:embeddedFont>
      <p:font typeface="Palatino Linotype"/>
      <p:regular r:id="rId49"/>
      <p:bold r:id="rId50"/>
      <p:italic r:id="rId51"/>
      <p:boldItalic r:id="rId52"/>
    </p:embeddedFont>
    <p:embeddedFont>
      <p:font typeface="Tahoma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55" roundtripDataSignature="AMtx7mhdMIe9GADJ4PGaucvJyobn6BHA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Arimo-bold.fntdata"/><Relationship Id="rId45" Type="http://schemas.openxmlformats.org/officeDocument/2006/relationships/font" Target="fonts/Arim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Arimo-boldItalic.fntdata"/><Relationship Id="rId47" Type="http://schemas.openxmlformats.org/officeDocument/2006/relationships/font" Target="fonts/Arimo-italic.fntdata"/><Relationship Id="rId49" Type="http://schemas.openxmlformats.org/officeDocument/2006/relationships/font" Target="fonts/PalatinoLinotyp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alatinoLinotype-italic.fntdata"/><Relationship Id="rId50" Type="http://schemas.openxmlformats.org/officeDocument/2006/relationships/font" Target="fonts/PalatinoLinotype-bold.fntdata"/><Relationship Id="rId53" Type="http://schemas.openxmlformats.org/officeDocument/2006/relationships/font" Target="fonts/Tahoma-regular.fntdata"/><Relationship Id="rId52" Type="http://schemas.openxmlformats.org/officeDocument/2006/relationships/font" Target="fonts/PalatinoLinotype-boldItalic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Tahom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5c8d27f95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5c8d27f9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105c8d27f95_0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5c8d27f9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105c8d27f95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05c8d27f95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05c8d27f9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105c8d27f95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5c8d27f95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5c8d27f9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05c8d27f95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5c8d27f95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05c8d27f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105c8d27f95_0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5c8d27f95_0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05c8d27f9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105c8d27f95_0_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5c8d27f95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05c8d27f9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105c8d27f95_0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5c8d27f95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05c8d27f9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105c8d27f95_0_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5.jpg"/><Relationship Id="rId7" Type="http://schemas.openxmlformats.org/officeDocument/2006/relationships/image" Target="../media/image4.jpg"/><Relationship Id="rId8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Relationship Id="rId4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hyperlink" Target="http://lib.pushkinskijdom.ru/Default.aspx?tabid=4934#_edn83" TargetMode="External"/><Relationship Id="rId5" Type="http://schemas.openxmlformats.org/officeDocument/2006/relationships/hyperlink" Target="http://lib.pushkinskijdom.ru/Default.aspx?tabid=4934#_edn84" TargetMode="External"/><Relationship Id="rId6" Type="http://schemas.openxmlformats.org/officeDocument/2006/relationships/hyperlink" Target="http://lib.pushkinskijdom.ru/Default.aspx?tabid=4934#_edn85" TargetMode="External"/><Relationship Id="rId7" Type="http://schemas.openxmlformats.org/officeDocument/2006/relationships/hyperlink" Target="http://lib.pushkinskijdom.ru/Default.aspx?tabid=4934#_edn86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6" Type="http://schemas.openxmlformats.org/officeDocument/2006/relationships/hyperlink" Target="https://ru.wikipedia.org/wiki/%D0%91%D0%BE%D0%B3%D0%BE%D1%80%D0%BE%D0%B4%D0%B8%D1%86%D0%B0" TargetMode="External"/><Relationship Id="rId7" Type="http://schemas.openxmlformats.org/officeDocument/2006/relationships/hyperlink" Target="https://ru.wikipedia.org/wiki/%D0%9D%D0%B0%D0%B7%D0%B0%D1%80%D0%B5%D1%82" TargetMode="External"/><Relationship Id="rId8" Type="http://schemas.openxmlformats.org/officeDocument/2006/relationships/hyperlink" Target="https://ru.wikipedia.org/wiki/%D0%90%D1%80%D1%85%D0%B0%D0%BD%D0%B3%D0%B5%D0%BB_%D0%93%D0%B0%D0%B2%D1%80%D0%B8%D0%B8%D0%BB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21.jpg"/><Relationship Id="rId5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600"/>
              <a:buFont typeface="Times New Roman"/>
              <a:buNone/>
            </a:pPr>
            <a:r>
              <a:rPr lang="ru-RU" sz="360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«И все то видел своими очами…» Византийский мир в начале XII века глазами игумена Даниила.</a:t>
            </a:r>
            <a:endParaRPr sz="9600"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/>
              <a:t>Ю.Н. Бузыкина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133780" y="121834"/>
            <a:ext cx="44867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Какие существуют памятники архитектуры?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 b="31644" l="27586" r="28620" t="22989"/>
          <a:stretch/>
        </p:blipFill>
        <p:spPr>
          <a:xfrm>
            <a:off x="536028" y="756745"/>
            <a:ext cx="3547419" cy="206713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564776" y="3065929"/>
            <a:ext cx="21940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Десятинная церковь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9"/>
          <p:cNvSpPr/>
          <p:nvPr/>
        </p:nvSpPr>
        <p:spPr>
          <a:xfrm>
            <a:off x="662617" y="6095110"/>
            <a:ext cx="17586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София Киевская</a:t>
            </a:r>
            <a:endParaRPr/>
          </a:p>
        </p:txBody>
      </p:sp>
      <p:pic>
        <p:nvPicPr>
          <p:cNvPr descr="https://upload.wikimedia.org/wikipedia/commons/thumb/7/71/%D0%A1%D0%BE%D1%84%D1%96%D0%B9%D1%81%D1%8C%D0%BA%D0%B8%D0%B9_%D1%81%D0%BE%D0%B1%D0%BE%D1%80_43.jpg/1280px-%D0%A1%D0%BE%D1%84%D1%96%D0%B9%D1%81%D1%8C%D0%BA%D0%B8%D0%B9_%D1%81%D0%BE%D0%B1%D0%BE%D1%80_43.jpg" id="160" name="Google Shape;16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026" y="3499504"/>
            <a:ext cx="3306608" cy="2479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s sobor.jpg" id="161" name="Google Shape;16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36511" y="319274"/>
            <a:ext cx="3462430" cy="230738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/>
          <p:nvPr/>
        </p:nvSpPr>
        <p:spPr>
          <a:xfrm>
            <a:off x="7771505" y="2725271"/>
            <a:ext cx="4312919" cy="376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Спасский собор. Чернигов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Борисоглебский собор (передний план)" id="163" name="Google Shape;16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66833" y="3237472"/>
            <a:ext cx="3693473" cy="2568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 txBox="1"/>
          <p:nvPr/>
        </p:nvSpPr>
        <p:spPr>
          <a:xfrm>
            <a:off x="7682752" y="6024282"/>
            <a:ext cx="42272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Борисоглебский собор в Чергигове… и тд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d/d8/%D0%A1%D1%82%D0%B0%D1%80%D1%8B%D0%B9_%D0%9C%D0%B8%D1%85%D0%B0%D0%B9%D0%BB%D0%BE%D0%B2%D1%81%D0%BA%D0%B8%D0%B9_%D0%97%D0%BB%D0%B0%D1%82%D0%BE%D0%B2%D0%B5%D1%80%D1%85%D0%B8%D0%B9_%D0%BC%D0%BE%D0%BD%D0%B0%D1%81%D1%82%D1%8B%D1%80%D1%8C.jpg" id="165" name="Google Shape;16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72163" y="585973"/>
            <a:ext cx="3169924" cy="221998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9"/>
          <p:cNvSpPr txBox="1"/>
          <p:nvPr/>
        </p:nvSpPr>
        <p:spPr>
          <a:xfrm>
            <a:off x="4123765" y="2958353"/>
            <a:ext cx="36221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Михайлов златоверхий монастырь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thumb/5/57/%D0%94%D0%BC%D0%B8%D1%82%D1%80%D0%B8%D0%B9_%D0%A1%D0%BE%D0%BB%D1%83%D0%BD%D1%81%D0%BA%D0%B8%D0%B9_%D0%9C%D0%B8%D1%85%D0%B0%D0%B9%D0%BB%D0%BE%D0%B2%D1%81%D0%BA%D0%B8%D0%B9_%D1%81%D0%BE%D0%B1%D0%BE%D1%80_1113.JPG/800px-%D0%94%D0%BC%D0%B8%D1%82%D1%80%D0%B8%D0%B9_%D0%A1%D0%BE%D0%BB%D1%83%D0%BD%D1%81%D0%BA%D0%B8%D0%B9_%D0%9C%D0%B8%D1%85%D0%B0%D0%B9%D0%BB%D0%BE%D0%B2%D1%81%D0%BA%D0%B8%D0%B9_%D1%81%D0%BE%D0%B1%D0%BE%D1%80_1113.JPG" id="167" name="Google Shape;16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33764" y="3265393"/>
            <a:ext cx="2019863" cy="343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/>
          <p:nvPr/>
        </p:nvSpPr>
        <p:spPr>
          <a:xfrm>
            <a:off x="1755724" y="228650"/>
            <a:ext cx="2784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Кто такой игумен Даниил?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0"/>
          <p:cNvSpPr/>
          <p:nvPr/>
        </p:nvSpPr>
        <p:spPr>
          <a:xfrm>
            <a:off x="450656" y="600960"/>
            <a:ext cx="609600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Считается, что он был родом из Киева, пострижен в монахи в Киево-Печерской лавре. Общепринято, что он был клириком Черниговской земли, кроме того, Н.М. Карамзин высказал гипотезу о том, что после окончания паломничества «сей путешественник мог быть Юрьевским (совр. г. Белая Церковь на Украине) епископом Даниилом, поставленным в 1113 г.» и умершим 9 сентября 1122 г.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Время путешествия: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Первая версия: 1113—1115 годы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Вторая версия: 1106—1108 годы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Третья версия: 1104—1106 годы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Есть основания полагать, что Пасха, встреченная им в Иерусалиме, была 14 апреля 1107 г., поскольку именно в тот год на службе не было ни латинского, ни греческого патриархов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0"/>
          <p:cNvPicPr preferRelativeResize="0"/>
          <p:nvPr/>
        </p:nvPicPr>
        <p:blipFill rotWithShape="1">
          <a:blip r:embed="rId3">
            <a:alphaModFix/>
          </a:blip>
          <a:srcRect b="9135" l="18889" r="50278" t="13580"/>
          <a:stretch/>
        </p:blipFill>
        <p:spPr>
          <a:xfrm>
            <a:off x="7385718" y="406400"/>
            <a:ext cx="4323681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/>
          <p:nvPr/>
        </p:nvSpPr>
        <p:spPr>
          <a:xfrm>
            <a:off x="472965" y="5380672"/>
            <a:ext cx="6096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55555"/>
                </a:solidFill>
                <a:latin typeface="Arimo"/>
                <a:ea typeface="Arimo"/>
                <a:cs typeface="Arimo"/>
                <a:sym typeface="Arimo"/>
              </a:rPr>
              <a:t>Житье и хожденье Данила Руськыя земли игумена - РНБ. Q. XVII. 88, 1495 г. Л. 1. http://expositions.nlr.ru/literature/drevrus/show_Manuscripts.php?i=0E1DF0F9-123B-404A-B81D-5BF19E652816&amp;v=XII&amp;l=1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5c8d27f95_0_58"/>
          <p:cNvSpPr txBox="1"/>
          <p:nvPr/>
        </p:nvSpPr>
        <p:spPr>
          <a:xfrm>
            <a:off x="542725" y="2309025"/>
            <a:ext cx="10597800" cy="1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2727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50">
                <a:solidFill>
                  <a:schemeClr val="dk1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Азъ недостоин игуменъ Данил, пришед въ Иерусалимъ, пребых мѣсяць 16 в мѣстѣ в лаврѣ святаго Савы, и тако могох походити и испытати вся святая си мѣста. Невозможно бо без вожа добра и безь языка испытати и видѣти всѣхъ святыхъ мѣстъ, и что имѣя в руку моею худаго мего добыточка, то от того все подавах вѣдущиимь добрѣ вся святаа мѣста в градѣ и внѣ града, да быша ми указали все добрѣ; яко же и бысть. И пригоди ми Богъ налѣсти в лаврѣ мужа свята и стара деньми, и книжна вельми; тому святому мужеви вложи Богъ въ сердце любити мя худаго, и тъи указа ми добрѣ вся святаа та мѣста: и въ Иерусалимѣ и по всей земли той поводи мя, и до Тивириадъскаго моря поводи мя, и до Фаворы, и до Назарефа, и до Хеврона, и до Иордана, и по всѣмъ тѣмъ мѣстом поводи мя, и потрудися со мною любве ради. И ина святаа мѣста видѣх многа, яже послѣди скажу.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/>
        </p:nvSpPr>
        <p:spPr>
          <a:xfrm>
            <a:off x="5029200" y="241539"/>
            <a:ext cx="20104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Маршрут Даниила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132272" y="708211"/>
            <a:ext cx="6096000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 пути в Иерусалим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 се есть путь къ Иерусалиму. От Царяграда по лукоморию ити 300 верстъ до Великаго моря. До Петалы острова 100 верстъ; то есть 1 островъ на узьцѣм мори, и ту есть лимен добръ, и ту есть град Ираклия Великаа. И противу тому граду святое миро выходит из глубины морьскыа: ту святии мученици погружени суть мнози от мучителевъ. От Петалы острова до Калиполя 100 верстъ, а от Калиполя до Авида града 80 верстъ. Противу тому граду лежить святый Еуфимие Новый. А оттудѣ до Крита 20 верстъ, и ту есть на Великое море внити: на шюе въ Иерусалимъ, а на десно к Святѣй Горѣ,  и к Селуню,  и к Риму. А от Крита до Тенеда острова верстъ 30. То есть 1 островъ на Велицѣм мори, и ту лежит святый Навгудимос мученикъ.  И противу тому острову на брезѣ град великъ был именем Троада, и ту есть Павелъ апостолъ приходил и научил ту страну всю и крестил. А от Тенеда острова до Метании острова верстъ 100; и ту лежит святый митрополит Мелетиньскы. А от Мелетинии до Ахия острова верстъ 100; и ту лежить святый мученикъ Исидоръ. И в том островѣ ражаеться мастика, и вино доброе, и овощь всякий.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6190268" y="671691"/>
            <a:ext cx="5796951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Далее, уже с подробностями: Эфес; о. Самос; о. Кария; о. Патмос; о. Лерос; о. Калимнос; о. Кос; о. Тилос; о. Харкия; о. Родос; о. Макрия; Миры Ликийские; Патара; Хелидоний; о. Кипр; Яффа (Иоппия); Иерусалим и окрестности; Иордан; Иерихон; лавра св. Саввы; монастырь св. Евфимия; Сион; Вифлеем; Хеврон; гробницы Иосифа и Лота; дом Захарии; Рама; Эммаус; Лидда; Яффа; Тарсус; Кесария (но не Филиппова, а Палестинская); Капернаум; гора Кармил; Кифа; Акра; Тир, Сидон; Сарепта;  Бейрут; Антиохия; Антиохия Малая; Сатала; Хидония; Миры; Патара; (пираты); Царьград. Потом без подробностей домой.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этого упоминает о посещении: Галилеи и моря Тивериадского; кладезь Иакова; Самария (Неаполис); Севастополь (другой); Аримафея; Васан; снова Иордан с верховьями и мытница ап Матфея; город Тивериада; место насыщения 5000; место, где явился Христос ученикам своим; Вифсаида; Капернаум; Генисаретское оз; Декаполь; гора Ливан; гора Фавор; Назарет и окрестности; Кана Галилейская; снова Иерусалим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/>
          <p:nvPr/>
        </p:nvSpPr>
        <p:spPr>
          <a:xfrm>
            <a:off x="815413" y="764704"/>
            <a:ext cx="22106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КОНСТАНТИНОПОЛЬ</a:t>
            </a: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282" y="1324585"/>
            <a:ext cx="11602883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 txBox="1"/>
          <p:nvPr/>
        </p:nvSpPr>
        <p:spPr>
          <a:xfrm>
            <a:off x="874059" y="164166"/>
            <a:ext cx="6687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Эфес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3"/>
          <p:cNvPicPr preferRelativeResize="0"/>
          <p:nvPr/>
        </p:nvPicPr>
        <p:blipFill rotWithShape="1">
          <a:blip r:embed="rId3">
            <a:alphaModFix/>
          </a:blip>
          <a:srcRect b="33333" l="21303" r="11957" t="9275"/>
          <a:stretch/>
        </p:blipFill>
        <p:spPr>
          <a:xfrm>
            <a:off x="0" y="639832"/>
            <a:ext cx="12205252" cy="5903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"/>
          <p:cNvSpPr/>
          <p:nvPr/>
        </p:nvSpPr>
        <p:spPr>
          <a:xfrm>
            <a:off x="485224" y="205859"/>
            <a:ext cx="24776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гроб Иоанна Богослова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"/>
          <p:cNvSpPr/>
          <p:nvPr/>
        </p:nvSpPr>
        <p:spPr>
          <a:xfrm>
            <a:off x="5486400" y="32453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баня Диоскоридова, идеже работал Иоаннъ Богослов с Прохором у Романы.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Тайна гробницы апостола Иоанна Богослова" id="207" name="Google Shape;2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626" y="1065041"/>
            <a:ext cx="7911049" cy="51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4">
            <a:alphaModFix/>
          </a:blip>
          <a:srcRect b="24444" l="77778" r="4999" t="42962"/>
          <a:stretch/>
        </p:blipFill>
        <p:spPr>
          <a:xfrm>
            <a:off x="8810367" y="1589904"/>
            <a:ext cx="2607275" cy="277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оанн Богослов с Прохором на острове Патмос, с хождением Иоанна Богослова" id="213" name="Google Shape;2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7249" y="273050"/>
            <a:ext cx="4916926" cy="6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5"/>
          <p:cNvSpPr/>
          <p:nvPr/>
        </p:nvSpPr>
        <p:spPr>
          <a:xfrm>
            <a:off x="581025" y="336888"/>
            <a:ext cx="60960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Иоанн Богослов с Прохором на острове Патмос, с хождением Иоанна Богослова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Конец XV в. (около 1492?)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155 × 122 см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Центральный музей древнерусской культуры и искусства им. Андрея Рублева, Москва, Россия</a:t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Инв. КП 164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Иконы XIII–XVI веков в собрании Музея имени Андрея Рублева. — М.: Северный Паломник, 2007. — Кат. № 20, стр. 132-139.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dl.backbook.me/full/84fcc52f5e.gif" id="219" name="Google Shape;219;p16"/>
          <p:cNvSpPr/>
          <p:nvPr/>
        </p:nvSpPr>
        <p:spPr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Мои документы\ЛЕКЦИИ ГКЦ\Патмос.jpg" id="220" name="Google Shape;220;p16"/>
          <p:cNvPicPr preferRelativeResize="0"/>
          <p:nvPr/>
        </p:nvPicPr>
        <p:blipFill rotWithShape="1">
          <a:blip r:embed="rId3">
            <a:alphaModFix/>
          </a:blip>
          <a:srcRect b="10112" l="29649" r="0" t="15278"/>
          <a:stretch/>
        </p:blipFill>
        <p:spPr>
          <a:xfrm>
            <a:off x="402798" y="1476691"/>
            <a:ext cx="10610280" cy="474481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6"/>
          <p:cNvSpPr txBox="1"/>
          <p:nvPr/>
        </p:nvSpPr>
        <p:spPr>
          <a:xfrm>
            <a:off x="613834" y="692696"/>
            <a:ext cx="10326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ПАТМОС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/>
          <p:nvPr/>
        </p:nvSpPr>
        <p:spPr>
          <a:xfrm>
            <a:off x="239350" y="323364"/>
            <a:ext cx="33902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ИОАНН БОГОСЛОВ С ПРОХОРОМ</a:t>
            </a:r>
            <a:endParaRPr/>
          </a:p>
        </p:txBody>
      </p:sp>
      <p:sp>
        <p:nvSpPr>
          <p:cNvPr id="227" name="Google Shape;227;p17"/>
          <p:cNvSpPr/>
          <p:nvPr/>
        </p:nvSpPr>
        <p:spPr>
          <a:xfrm>
            <a:off x="653775" y="2256950"/>
            <a:ext cx="451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Ап. Иоанн Богослов. Миниатюра из Нового Завета с Псалтирью. XII в. (ГИМ. Син. греч. 407. Л. 393 об.)</a:t>
            </a:r>
            <a:endParaRPr/>
          </a:p>
        </p:txBody>
      </p:sp>
      <p:pic>
        <p:nvPicPr>
          <p:cNvPr descr="http://www.pravenc.ru/data/2010/09/29/1234251280/i400.jpg" id="228" name="Google Shape;2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903" y="188984"/>
            <a:ext cx="5447479" cy="6508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ravenc.ru/data/2010/09/29/1234251645/i400.jpg" id="229" name="Google Shape;22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172" y="3429012"/>
            <a:ext cx="3909058" cy="192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5c8d27f95_0_78"/>
          <p:cNvSpPr txBox="1"/>
          <p:nvPr/>
        </p:nvSpPr>
        <p:spPr>
          <a:xfrm>
            <a:off x="365963" y="223703"/>
            <a:ext cx="6097500" cy="6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555555"/>
                </a:solidFill>
                <a:latin typeface="Arimo"/>
                <a:ea typeface="Arimo"/>
                <a:cs typeface="Arimo"/>
                <a:sym typeface="Arimo"/>
              </a:rPr>
              <a:t>1-е письменное свидетельство о рус. паломничестве в Иерусалим, совершенном игум. Варлаамом, относится к 1062 г. Ок. 1106-1107 гг. Св. землю посетили игум. Даниил и 8 его спутников из Киева и Новгорода (Изяслав Иванович, Городислав Михайлович, двое Кашкичей и др.) (Житье и хожденье Данила Руськыя земли игумена - РНБ. Q. XVII. 88, 1495 г.; РГБ. Рум. № 335, XV-XVI вв.). Накануне Пасхи Христовой, в Великую пятницу, игум. Даниил посетил кор. Балдуина и испросил разрешение зажечь лампаду («кандило») на Г. Г. «от всей Русской земли». Эконом и ключарь ц. Воскресения Христова, державший и «ключ гробный», получил распоряжение этому не препятствовать, и игум. Даниил, купив большое стеклянное «кандило» и «масла честного», возжег его на Г. Г. от имени «всея Руси». Лампада сама зажглась в тот момент, когда «...внезапно засиял яркий свет в Святом Гробе, исходило из Гроба сияние яркое». По существовавшей в XII в. традиции поминать у Г. Г. имена живых и усопших родных и знакомых игум. Даниил заказал 50 литургий «...за здравствующих русских князей и всех христиан» и 40 литургий за умерших.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Путевые заметки игумена Даниила - Статьи" id="95" name="Google Shape;95;g105c8d27f95_0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6601" y="210064"/>
            <a:ext cx="4762500" cy="629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/>
        </p:nvSpPr>
        <p:spPr>
          <a:xfrm>
            <a:off x="2735627" y="116632"/>
            <a:ext cx="44024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 МОНАСТЫРЯ И ПЕЩЕРЫ НА ПАТМОСЕ</a:t>
            </a:r>
            <a:endParaRPr/>
          </a:p>
        </p:txBody>
      </p:sp>
      <p:sp>
        <p:nvSpPr>
          <p:cNvPr id="235" name="Google Shape;235;p18"/>
          <p:cNvSpPr/>
          <p:nvPr/>
        </p:nvSpPr>
        <p:spPr>
          <a:xfrm>
            <a:off x="8052646" y="4361655"/>
            <a:ext cx="383455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Мон-рь ап. Иоанна Богослова и пещера Апокалипсиса на о-ве Патмос, Греция. 95–97 гг., XVII в.</a:t>
            </a:r>
            <a:endParaRPr/>
          </a:p>
        </p:txBody>
      </p:sp>
      <p:pic>
        <p:nvPicPr>
          <p:cNvPr descr="https://upload.wikimedia.org/wikipedia/commons/thumb/2/2d/Patmos2005.jpg/1920px-Patmos2005.jpg" id="236" name="Google Shape;2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62" y="1127555"/>
            <a:ext cx="7531517" cy="5001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ravenc.ru/data/2010/09/29/1234251645/i400.jpg" id="237" name="Google Shape;23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9997" y="1210962"/>
            <a:ext cx="3909058" cy="192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 txBox="1"/>
          <p:nvPr/>
        </p:nvSpPr>
        <p:spPr>
          <a:xfrm>
            <a:off x="2159563" y="299542"/>
            <a:ext cx="51611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ЛЕРОС, КАЛИМНОС, НИСЕРА, КОС, ТИЛОС, ХАРКИЯ</a:t>
            </a:r>
            <a:endParaRPr/>
          </a:p>
        </p:txBody>
      </p:sp>
      <p:pic>
        <p:nvPicPr>
          <p:cNvPr descr="D:\Мои документы\ЛЕКЦИИ ГКЦ\Патмос Кос.jpg" id="244" name="Google Shape;244;p19"/>
          <p:cNvPicPr preferRelativeResize="0"/>
          <p:nvPr/>
        </p:nvPicPr>
        <p:blipFill rotWithShape="1">
          <a:blip r:embed="rId3">
            <a:alphaModFix/>
          </a:blip>
          <a:srcRect b="7530" l="29635" r="0" t="9656"/>
          <a:stretch/>
        </p:blipFill>
        <p:spPr>
          <a:xfrm>
            <a:off x="-14817" y="800100"/>
            <a:ext cx="12206817" cy="605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Мои документы\ЛЕКЦИИ ГКЦ\Кос Тилос Родос.jpg" id="249" name="Google Shape;249;p20"/>
          <p:cNvPicPr preferRelativeResize="0"/>
          <p:nvPr/>
        </p:nvPicPr>
        <p:blipFill rotWithShape="1">
          <a:blip r:embed="rId3">
            <a:alphaModFix/>
          </a:blip>
          <a:srcRect b="7812" l="30673" r="0" t="10547"/>
          <a:stretch/>
        </p:blipFill>
        <p:spPr>
          <a:xfrm>
            <a:off x="165101" y="883567"/>
            <a:ext cx="12026900" cy="597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165101" y="404664"/>
            <a:ext cx="21637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КОС, ТИЛОС, РОДОС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/>
          <p:nvPr/>
        </p:nvSpPr>
        <p:spPr>
          <a:xfrm>
            <a:off x="2481528" y="0"/>
            <a:ext cx="760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Родос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thumb/4/4e/Rhodos_topo.png/1024px-Rhodos_topo.png" id="256" name="Google Shape;2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2767" y="0"/>
            <a:ext cx="6878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1"/>
          <p:cNvSpPr/>
          <p:nvPr/>
        </p:nvSpPr>
        <p:spPr>
          <a:xfrm>
            <a:off x="605481" y="1571478"/>
            <a:ext cx="2829698" cy="116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Таже Род островъ,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велик и богатъ всѣм велми. И в томъ островѣ был Олегь князь русскый 2 лѣтѣ и 2 зимѣ.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А от Сама до Рода острова 200 верстъ, а от Рода до Макрии</a:t>
            </a:r>
            <a:r>
              <a:rPr lang="ru-RU" sz="1000">
                <a:solidFill>
                  <a:srgbClr val="777777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60 верстъ. И въ том градѣ и по земли той по всей, нолны до Миръ, ту ражаеться темьянъ черный игоифит.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Мои документы\ЛЕКЦИИ ГКЦ\Родос-Кипр.jpg" id="262" name="Google Shape;262;p22"/>
          <p:cNvPicPr preferRelativeResize="0"/>
          <p:nvPr/>
        </p:nvPicPr>
        <p:blipFill rotWithShape="1">
          <a:blip r:embed="rId3">
            <a:alphaModFix/>
          </a:blip>
          <a:srcRect b="6250" l="30015" r="4319" t="9765"/>
          <a:stretch/>
        </p:blipFill>
        <p:spPr>
          <a:xfrm>
            <a:off x="431371" y="714376"/>
            <a:ext cx="11391900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2"/>
          <p:cNvSpPr txBox="1"/>
          <p:nvPr/>
        </p:nvSpPr>
        <p:spPr>
          <a:xfrm>
            <a:off x="431371" y="260648"/>
            <a:ext cx="49708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РОДОСА ДО КИПРА ЧЕРЕЗ МИРЫ ЛИКИЙСКИЕ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Мои документы\ЛЕКЦИИ ГКЦ\Ставровуни.jpg" id="268" name="Google Shape;268;p23"/>
          <p:cNvPicPr preferRelativeResize="0"/>
          <p:nvPr/>
        </p:nvPicPr>
        <p:blipFill rotWithShape="1">
          <a:blip r:embed="rId3">
            <a:alphaModFix/>
          </a:blip>
          <a:srcRect b="10936" l="30893" r="6515" t="17967"/>
          <a:stretch/>
        </p:blipFill>
        <p:spPr>
          <a:xfrm>
            <a:off x="564452" y="1184395"/>
            <a:ext cx="108585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3"/>
          <p:cNvSpPr txBox="1"/>
          <p:nvPr/>
        </p:nvSpPr>
        <p:spPr>
          <a:xfrm>
            <a:off x="5894779" y="3912210"/>
            <a:ext cx="27989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МОНАСТЫРЬ СТАВРОВУНИ</a:t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5234895" y="179348"/>
            <a:ext cx="7200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КИПР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liliya-travel.ru/assets/images2/stavrovounimonastery123586.jpg" id="275" name="Google Shape;2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1" y="1196752"/>
            <a:ext cx="11367664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Вид на Ставровуни" id="280" name="Google Shape;28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433" y="908720"/>
            <a:ext cx="11361175" cy="5672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"/>
          <p:cNvSpPr txBox="1"/>
          <p:nvPr/>
        </p:nvSpPr>
        <p:spPr>
          <a:xfrm>
            <a:off x="335362" y="188641"/>
            <a:ext cx="111372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ИСТОРИЯ ОБРЕТЕНИЯ ИСТИННОГО КРЕСТА, в 10 клеймах, роспись церкви Святого Креста Агиасмати возле Платанистаса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635" y="793245"/>
            <a:ext cx="9871827" cy="6064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/>
          <p:nvPr/>
        </p:nvSpPr>
        <p:spPr>
          <a:xfrm>
            <a:off x="1007436" y="260648"/>
            <a:ext cx="21162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ЛАДАННОЕ ДЕРЕВО</a:t>
            </a:r>
            <a:endParaRPr/>
          </a:p>
        </p:txBody>
      </p:sp>
      <p:pic>
        <p:nvPicPr>
          <p:cNvPr descr="D:\Мои документы\ОБРАЗ КИПРА В РОССИИ\Boswellia_sacra_-_Köhler–s_Medizinal-Pflanzen-022.jpg" id="292" name="Google Shape;29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5894" y="265403"/>
            <a:ext cx="6503557" cy="623973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7"/>
          <p:cNvSpPr/>
          <p:nvPr/>
        </p:nvSpPr>
        <p:spPr>
          <a:xfrm>
            <a:off x="1071185" y="1196752"/>
            <a:ext cx="16244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Boswellia sacra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Картинки по запросу ладанное дерево фото" id="294" name="Google Shape;294;p27"/>
          <p:cNvSpPr/>
          <p:nvPr/>
        </p:nvSpPr>
        <p:spPr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Мои документы\ОБРАЗ КИПРА В РОССИИ\Ladannoe_derevo1.jpg" id="295" name="Google Shape;29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845" y="2483632"/>
            <a:ext cx="4938048" cy="235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4019910" y="301924"/>
            <a:ext cx="37014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Византийский мир в начале XII века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Расцвет Византийской империи в начале XI в и ее распад с 1204 г."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0" y="1423989"/>
            <a:ext cx="10160000" cy="452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Мои документы\ЛЕКЦИИ ГКЦ\Кипр Яффа.jpg" id="300" name="Google Shape;300;p28"/>
          <p:cNvPicPr preferRelativeResize="0"/>
          <p:nvPr/>
        </p:nvPicPr>
        <p:blipFill rotWithShape="1">
          <a:blip r:embed="rId3">
            <a:alphaModFix/>
          </a:blip>
          <a:srcRect b="8594" l="31113" r="3000" t="8985"/>
          <a:stretch/>
        </p:blipFill>
        <p:spPr>
          <a:xfrm>
            <a:off x="736037" y="813791"/>
            <a:ext cx="11430001" cy="602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430" y="0"/>
            <a:ext cx="8483492" cy="322372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/>
        </p:nvSpPr>
        <p:spPr>
          <a:xfrm>
            <a:off x="4899533" y="315686"/>
            <a:ext cx="60975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555555"/>
                </a:solidFill>
                <a:latin typeface="Tahoma"/>
                <a:ea typeface="Tahoma"/>
                <a:cs typeface="Tahoma"/>
                <a:sym typeface="Tahoma"/>
              </a:rPr>
              <a:t>Часовня Гроба Господня - византийский и средневек</a:t>
            </a:r>
            <a:r>
              <a:rPr lang="ru-RU" sz="1800">
                <a:solidFill>
                  <a:srgbClr val="555555"/>
                </a:solidFill>
                <a:latin typeface="Tahoma"/>
                <a:ea typeface="Tahoma"/>
                <a:cs typeface="Tahoma"/>
                <a:sym typeface="Tahoma"/>
              </a:rPr>
              <a:t>овый</a:t>
            </a:r>
            <a:r>
              <a:rPr b="0" i="0" lang="ru-RU" sz="1800">
                <a:solidFill>
                  <a:srgbClr val="555555"/>
                </a:solidFill>
                <a:latin typeface="Tahoma"/>
                <a:ea typeface="Tahoma"/>
                <a:cs typeface="Tahoma"/>
                <a:sym typeface="Tahoma"/>
              </a:rPr>
              <a:t> периоды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251013" y="3223869"/>
            <a:ext cx="11940987" cy="3477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 ЦЕРКВИ ВЪСКРЕСЕНЬЯ ГОСПОДНЯ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Есть церкви Въскресениа Господня всяка образом: кругло создана, столповъ имат 12 обьлых, а 6 зданыхъ; мощена же есть дъсками мраморяными красно; двери же имат шестеры; а на полатех столпов имат 16. А над полатьми под верхом исписани суть пророци святии мусиею, яко живи стоятъ. А над олтарем написан есть Христос мусиею. Въ олатри же велицѣм написано есть Адамово воздвижение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мусиею; горѣ верху написано есть мусиею възнесение Господне,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обаполы олтаря на обою столпу написано есть мусиею Благовѣщение.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Врьхъ же церковный не до конца сведенъ каменемъ, но тако сперенъ есть древом тесаным, яко полъстичнымъ образом; и тако есть безъ верха, не покрыта ничимже. Под тым самым врьхом непокрытым Гробъ Господень.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Есть же сице Гробъ Господень: яко печерка мала у камени сѣчена, дерци имущи малы, яко можеть человѣкъ влѣсти на колѣну поклонься. Възвыше же есть мала, всямокачна 4 лакоть и в длину и в ширину. И яко влѣзуче в пещерку ту дверцами малыми, и на деснѣй руцѣ есть яко лавица засѣчена въ томже камени пещерьнѣмъ, и на той лавицѣ лежа тѣло Господа нашего Исуса Христа. Есть нынѣ лавица та святая покрыта дъсками мраморяными. Суть на странѣ продѣлана оконца 3 кругла, и тѣми оконци видиться святый тъ камень, и тудѣ цѣлують вси христьяне. Висит же в Гробѣ Господни 5 кандил великих с маслом, и горят беспрестани кандила свята день и нощь. Лавица же та святаа, идѣже лежало тѣло Христово, есть в длину 4 лакот, а в ширину 2 лакти, а възвыше полулакти. И пред дверми пещерными предлежить камень, треи стопъ вдале от дверець тѣх пещерных: на том камени аггелъ, сѣдя, явися женамъ и благовѣсти има въскресение Христово.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Есть пещерка та святаа одѣлана около красным мрамором, яко имѣнъ, и столпьци около мрамором красным стоят числом 12. Верху же над пещеркою сдѣланъ яко теремець красенъ на столпѣх, верху круголъ и сребреными чешюями позлащеными покован; и на връхъ того теремца стоит Христос, сдѣланъ сребром яко в мужа болѣе, и то суть фрязи сдѣлали, и нынѣ есть под самым врьхом тѣмъ непокрытымъ. Суть двери 3-и у теремца того учинени хитро, яко и решето крестьци; и тѣми дверми влазят люде къ Гробу Господню. Да то есть Гробъ Господень был пещерка та, якоже то сказах: испытах добрѣ от сущих ту издавъна и вѣдущих поистиннѣ вся та святаа мѣста.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Есть же церковь та Въскресение образомъ кругла, всямокачна: и в длѣ и въ преки имать же сажень 30. Суть же в ней полати пространьны, и тамо горѣ живет патриархъ. И есть же отъ дверей Гробных до стены великого олтаря саженъ 12. Ту есть внъ стѣны за олтаремъ Пупъ земли,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и создана над нимъ комарка, и горѣ написан Христос мусию, и глаголеть грамота: 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Се пядию моею измѣрих небо и землю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336" y="273698"/>
            <a:ext cx="3245595" cy="505151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0" y="5937971"/>
            <a:ext cx="60975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555555"/>
                </a:solidFill>
                <a:latin typeface="Tahoma"/>
                <a:ea typeface="Tahoma"/>
                <a:cs typeface="Tahoma"/>
                <a:sym typeface="Tahoma"/>
              </a:rPr>
              <a:t>Храм Гроба Господня и Кувуклия. Рисунок. XIV в. (музеи Ватикана)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7797" y="135199"/>
            <a:ext cx="3879688" cy="544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0"/>
          <p:cNvSpPr txBox="1"/>
          <p:nvPr/>
        </p:nvSpPr>
        <p:spPr>
          <a:xfrm>
            <a:off x="5896947" y="5799471"/>
            <a:ext cx="612088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555555"/>
                </a:solidFill>
                <a:latin typeface="Tahoma"/>
                <a:ea typeface="Tahoma"/>
                <a:cs typeface="Tahoma"/>
                <a:sym typeface="Tahoma"/>
              </a:rPr>
              <a:t>Часовня Гроба Господня. Рис. К. фон Грюненберга. 1487 г. (Б-ка земли Баден, Карлсруэ. St. Peter. Pap. 32. Fol. 45v)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3986525" y="680875"/>
            <a:ext cx="3000000" cy="3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2727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50">
                <a:solidFill>
                  <a:schemeClr val="dk1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А се о свѣтѣ святѣмъ, како сходит къ Гробу Господню. Се ми Господь показа видѣти худому и недостойному рабу. И видѣх очима своима грѣшныма поистинѣ, како сходит святый свѣт къ Гробу животворящему Господа нашего Исуса Христа. Мнози бо странници неправо глаголють о схожении свѣта святаго; инъ бо глаголеть, яко Святый Духъ голубем сходит къ Гробу Господню, а друзии глаголють: молнии сходить с небесе, и тако вжигаются кандила над Гробом Господнимь. И то есть лжа и неправда: ничтоже бо есть не видѣти тогда, ни голубя, ни молнии. Но тако, невидимо сходит с небеси благодатию Божиею и вжижгает кандила в Гробѣ Господни. Да и о том скажю, яко видѣх по истинѣ.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утевые заметки игумена Даниила - Статьи" id="321" name="Google Shape;32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6601" y="210064"/>
            <a:ext cx="4762500" cy="6296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/>
          <p:nvPr/>
        </p:nvSpPr>
        <p:spPr>
          <a:xfrm>
            <a:off x="568413" y="3697974"/>
            <a:ext cx="5325762" cy="2554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И по 3-емъ дни Въскресения Господня, по литургии, идохомъ къ ключареви Гроба Господня и глаголахъ ему: 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Хотѣлъ быхъ взяти кадило свое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Онъ же съ любовию поимъ мя, введе въ Гробъ одиного токмо. Азъ же вшедъ въ Гробъ и видѣхъ кадило свое, стояща на Гробѣ Святѣмъ и еще горяще свѣтомъ тѣмъ святымъ. И поклонився Гробу тому Святому, и облобызавъ с любовию и слезами мѣсто то святое, идѣже лежало тѣло Господа нашего Исуса Христа пречистое. И тогда измѣрих собою Гробъ въдлѣ и вширѣ и выше же, колико есть; при людех бо невозможно есть измѣрити его никомуже. И почьстих Гроба Господня по силѣ моей, яко мога, и тому ключареви подах нѣчто мало и худое благословение свое. Он же видѣ любовь мою сущую к Гробу Господню, и ктому ми удвигнувъ дощъку, сющую во главах Гроба Господня Святаго, и уятъ ми того святаго камени мало благословение, и запрѣтивъ ми с клятвою никому не повѣдати въ Иерусалимѣ. Азъ же, поклонився Гробу Господню и ключареви, и вземъ кандло свое съ масломъ святымъ, изидох из Гроба Святаго с радостию великою, обогатився благодатию Божиею и нося в руку моею даръ святаго мѣста и знамение Святаго Гроба Господня, и идох, радуяся, яко нѣкако скровище богатьства нося. Идох в келию свою, радуяся великою радостию.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444845" y="372893"/>
            <a:ext cx="5918886" cy="3016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alatino Linotype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Тогда азъ худый, недостойный, в ту пятницю, въ 1 час дни, идох къ князю тому Балдвину и поклонихся ему до земли. Он же, видѣв мя худаго, и призва мя к себѣ с любовию, и рече ми: 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Что хощеши, игумене русьский?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Познал мя бяше добрѣ и люби мя велми, якоже есть мужь благодѣтенъ и смѣрен велми и не гордить ни мала. Аз же рекох ему: 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Княже мой, господине мой! Молю ти ся Бога дѣля и князей дѣля русских: повели ми, да бых и азъ поставил свое кандило на Гробѣ Святѣмь от всея Русьскыя земля!</a:t>
            </a:r>
            <a:r>
              <a:rPr b="0" i="0" lang="ru-RU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b="0" i="0" lang="ru-RU" sz="1000" u="none" cap="none" strike="noStrik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Тогда же онъ со тщанием и с любовию повѣле ми поставити кандило на Гробѣ Господни и посла со мною мужа, своего слугу лучьшаго, къ иконому Святаго Въскресения и к тому, иже держить ключь гробный. И повѣлѣста ми иконом и ключарь Святаго Гроба принести ми кандило свое с маслом. Аз же поклонився има, идохъ с радостию великою, и купих кандило стькляно, велико велми, и налиавъ масла честнаго все, принесох ко Гробу Господню, уже вечеру сущу. Упросихъ ключаря того, единого внутрь Гроба суща, и обѣстихся ему; он же отврьзе ми двери святыя, и повелѣ ми выступити ис калиговъ, и тако босого введе мя единого въ святый Гробъ Господень и с кандилом, еже нося с собою, и повелѣ ми поставити кандило на Гробѣ Господни. И поставих своима рукама грѣшныма в ногах, идеже лежаста пречистѣи нозѣ Господа нашего Исуса Христа. В главах бо стояше кандило гречьское, на персехъ поставлено бяше кандило Святаго Савы и всѣхъ монастырей. Тако бо обычай имут: по вся лѣта поставляють кандило гречьское и Святаго Савы. И благодѣтью Божиею та ся 3 кандила вожгоша тогда; а фряжьскаа каньдила повѣшена бяху горѣ, а от тѣх ниединоже възгорѣся.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5c8d27f95_0_3"/>
          <p:cNvSpPr txBox="1"/>
          <p:nvPr/>
        </p:nvSpPr>
        <p:spPr>
          <a:xfrm>
            <a:off x="789400" y="37497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Святая святых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g105c8d27f95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375" y="848650"/>
            <a:ext cx="5857875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05c8d27f95_0_3"/>
          <p:cNvSpPr txBox="1"/>
          <p:nvPr/>
        </p:nvSpPr>
        <p:spPr>
          <a:xfrm>
            <a:off x="96600" y="1371450"/>
            <a:ext cx="5999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2727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50">
                <a:solidFill>
                  <a:schemeClr val="dk1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А отъ Въскресениа Христова до Святаа Святыхъ есть вдалѣе яко дважди дострѣлити можеть. Есть церкви Святаа Святых дивно и хитро создана моисиею издну, и красота ея несказанна есть. Кругла образом создана; извну написана хитро и несказанна; стѣны ей избьены дъсками мраморными другаго мрамора; и помощена есть красно мраморными дъсками. Столпов же имать под верхом, кругом стоящих, облых 12, а зданых столповъ 8, двери же имат 4-рь; мѣдию позлащеною покованы суть двери ты. И връх исписанъ издну мусеию хитро и несказанно, а звну врьхъ побиенъ есть былъ мѣдию позлащеною. Под верхом же тѣм самѣм есть пещера, в камени изсѣчена, и в той пещерѣ убиенъ есть Захария пророкъ;</a:t>
            </a:r>
            <a:r>
              <a:rPr lang="ru-RU" sz="1050" u="sng">
                <a:solidFill>
                  <a:srgbClr val="777777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[83]</a:t>
            </a:r>
            <a:r>
              <a:rPr lang="ru-RU" sz="1050">
                <a:solidFill>
                  <a:schemeClr val="dk1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 туже и гробъ его был, и кровь его ту же есть была, нынѣ же нѣсть ту. И есть ту камень внѣ пещеры тоя под верхом же, и на том камени Ияковъ сон видѣл: и се лѣствиця бяше до небеси и аггели Божии всхожаху и низъхожаху по ней. И ту бралься съ аггелом Ияковъ, и вста от сна Ияковъ, и рече: «Се мѣсто домъ Божий, и се врата небеснаа суть».</a:t>
            </a:r>
            <a:r>
              <a:rPr lang="ru-RU" sz="1050" u="sng">
                <a:solidFill>
                  <a:srgbClr val="777777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[84]</a:t>
            </a:r>
            <a:r>
              <a:rPr lang="ru-RU" sz="1050">
                <a:solidFill>
                  <a:schemeClr val="dk1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И на том же камени пророкъ Давыдъ видѣ аггела, стояща съ оружием нагим и сѣкуща люди Израилевы, и влѣзъ в ту же пещеру плакаше, моляся Богу, и рече: «Господи, не овца согрѣшиша, но азъ согрѣших».</a:t>
            </a:r>
            <a:r>
              <a:rPr lang="ru-RU" sz="1050" u="sng">
                <a:solidFill>
                  <a:srgbClr val="777777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[85]</a:t>
            </a:r>
            <a:r>
              <a:rPr lang="ru-RU" sz="1050">
                <a:solidFill>
                  <a:schemeClr val="dk1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 Есть же церкви та всямокачна, сажень 30 и в преки, и в длѣ; всходы же 4-ри. Ветхая же церкви Святая Святыхъ рена есть, и нѣсть ничтоже от прьваго здания Соломоня знати, и токмо знати насопъ церковный, еже Давыдъ пророкъ начал здати. И печера та днѣ въ церкви и камен-еть, иже то есть под врьхом, то есть ветхаго здания толко. А сиа церкви нынѣшняя создана есть от старѣйшины страциньскаго именемъ Аморъ.</a:t>
            </a:r>
            <a:r>
              <a:rPr lang="ru-RU" sz="1050" u="sng">
                <a:solidFill>
                  <a:srgbClr val="777777"/>
                </a:solidFill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[86]</a:t>
            </a:r>
            <a:endParaRPr sz="1050" u="sng">
              <a:solidFill>
                <a:srgbClr val="777777"/>
              </a:solidFill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105c8d27f95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7396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5c8d27f95_0_18"/>
          <p:cNvSpPr txBox="1"/>
          <p:nvPr/>
        </p:nvSpPr>
        <p:spPr>
          <a:xfrm>
            <a:off x="621650" y="52297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Вифлеем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g105c8d27f95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16" y="1025100"/>
            <a:ext cx="8504024" cy="53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105c8d27f95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25" y="132650"/>
            <a:ext cx="7657251" cy="51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05c8d27f95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051" y="3346338"/>
            <a:ext cx="4299024" cy="322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5c8d27f95_0_23"/>
          <p:cNvSpPr txBox="1"/>
          <p:nvPr/>
        </p:nvSpPr>
        <p:spPr>
          <a:xfrm>
            <a:off x="986750" y="9867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Назарет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g105c8d27f95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25" y="562450"/>
            <a:ext cx="47625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105c8d27f95_0_23"/>
          <p:cNvSpPr txBox="1"/>
          <p:nvPr/>
        </p:nvSpPr>
        <p:spPr>
          <a:xfrm>
            <a:off x="108525" y="5456775"/>
            <a:ext cx="4608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Католическая (ордена францисканцев) над гротом Благовещения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Базилика Благовещения. Восстановлена в 1969 г. Стоит на месте базилики эпохи крестоносцев, а она - на месте ранневизантийской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g105c8d27f95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4000" y="201725"/>
            <a:ext cx="43688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105c8d27f95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2800" y="201725"/>
            <a:ext cx="2465050" cy="18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105c8d27f95_0_23"/>
          <p:cNvSpPr txBox="1"/>
          <p:nvPr/>
        </p:nvSpPr>
        <p:spPr>
          <a:xfrm>
            <a:off x="9749225" y="2428300"/>
            <a:ext cx="2240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50">
                <a:solidFill>
                  <a:srgbClr val="202122"/>
                </a:solidFill>
                <a:highlight>
                  <a:srgbClr val="FFFFFF"/>
                </a:highlight>
              </a:rPr>
              <a:t>Це́рковь Благове́щения</a:t>
            </a:r>
            <a:r>
              <a:rPr lang="ru-RU" sz="1050">
                <a:solidFill>
                  <a:srgbClr val="202122"/>
                </a:solidFill>
                <a:highlight>
                  <a:srgbClr val="FFFFFF"/>
                </a:highlight>
              </a:rPr>
              <a:t> над источником Пресвятой </a:t>
            </a:r>
            <a:r>
              <a:rPr lang="ru-RU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Богородицы</a:t>
            </a:r>
            <a:r>
              <a:rPr lang="ru-RU" sz="1050">
                <a:solidFill>
                  <a:srgbClr val="202122"/>
                </a:solidFill>
                <a:highlight>
                  <a:srgbClr val="FFFFFF"/>
                </a:highlight>
              </a:rPr>
              <a:t> в </a:t>
            </a:r>
            <a:r>
              <a:rPr lang="ru-RU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Назарете</a:t>
            </a:r>
            <a:r>
              <a:rPr lang="ru-RU" sz="1050">
                <a:solidFill>
                  <a:srgbClr val="202122"/>
                </a:solidFill>
                <a:highlight>
                  <a:srgbClr val="FFFFFF"/>
                </a:highlight>
              </a:rPr>
              <a:t>, известная также как греческая православная церковь </a:t>
            </a:r>
            <a:r>
              <a:rPr lang="ru-RU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Архангела Гавриила</a:t>
            </a:r>
            <a:r>
              <a:rPr lang="ru-RU" sz="1050">
                <a:solidFill>
                  <a:srgbClr val="202122"/>
                </a:solidFill>
                <a:highlight>
                  <a:srgbClr val="FFFFFF"/>
                </a:highlight>
              </a:rPr>
              <a:t> над источником Пресвятой Богородицы.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5c8d27f95_0_83"/>
          <p:cNvSpPr txBox="1"/>
          <p:nvPr/>
        </p:nvSpPr>
        <p:spPr>
          <a:xfrm>
            <a:off x="2674125" y="1845250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Благодарю за внимание!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4325542" y="225088"/>
            <a:ext cx="34728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происходит в мире? Контекст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9533" y="631732"/>
            <a:ext cx="9245600" cy="564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voenn.claw.ru/shared/kinder/imgbg/429-1.jpg"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4011" y="190500"/>
            <a:ext cx="5054600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053699" y="128500"/>
            <a:ext cx="35510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КРЕСТОНОСЦЫ НА СВЯТОЙ ЗЕМЛЕ</a:t>
            </a:r>
            <a:endParaRPr/>
          </a:p>
        </p:txBody>
      </p:sp>
      <p:pic>
        <p:nvPicPr>
          <p:cNvPr descr="http://www.vidania.ru/picture/raznoe/palestina2.jpg" id="114" name="Google Shape;1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4534" y="500089"/>
            <a:ext cx="4967607" cy="6214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tatic.biblioclub.ru/art_portal/thumbnails/49/49722/asri014_catpage.jpg" id="115" name="Google Shape;1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5967"/>
            <a:ext cx="1757083" cy="2425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/>
        </p:nvSpPr>
        <p:spPr>
          <a:xfrm>
            <a:off x="450974" y="368440"/>
            <a:ext cx="5813192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Современники: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Владимир Мономах в крещении </a:t>
            </a: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Василий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 1053—19 мая 1125) — князь ростовский (1066—1073), князь смоленский (1073—1078), черниговский (1078—1094), переяславский (1094—1113), великий князь киевский (1113—1125), государственный деятель, военачальник, писатель, мыслитель. На сохранившихся печатях Владимир Мономах использовал также титул </a:t>
            </a:r>
            <a:r>
              <a:rPr i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архонт всея земли Русской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на манер византийского титула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еликий князь Владимир II Всеволодович Мономах. Портрет из Царского титулярника. 1672 год" id="121" name="Google Shape;1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6751" y="165537"/>
            <a:ext cx="5005652" cy="650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3350" y="3829309"/>
            <a:ext cx="2740319" cy="249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3/3e/Izbornik.jpg" id="127" name="Google Shape;1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7203" y="1029958"/>
            <a:ext cx="3810000" cy="4629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6"/>
          <p:cNvCxnSpPr/>
          <p:nvPr/>
        </p:nvCxnSpPr>
        <p:spPr>
          <a:xfrm>
            <a:off x="9511862" y="136634"/>
            <a:ext cx="0" cy="924911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129" name="Google Shape;129;p6"/>
          <p:cNvSpPr/>
          <p:nvPr/>
        </p:nvSpPr>
        <p:spPr>
          <a:xfrm>
            <a:off x="6096000" y="5934670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Святослав Ярославич с семьёй. Миниатюра из Изборника Святослава 1073 г. Во втором ряду стоят старшие сыновья Святослава. Третий слева из них — Давыд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67862" y="295843"/>
            <a:ext cx="6096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Давыд Святославич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Давыд Святославич (ок. 1050-1123) - князь смоленский (в 1093-1097 годы), князь черниговский (с 1097 года), сын князя </a:t>
            </a:r>
            <a:r>
              <a:rPr i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Святослава Ярославича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черниговского  Ярославича от брака с Одой, сестрой епископа Трирского Буркхарда.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378371" y="2082601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Княжа в Чернигове,  принимал участие в походах Владимира Мономаха. Памятником его строительной деятельности остался Борисоглебский собор в Чернигове.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/>
          <p:nvPr/>
        </p:nvSpPr>
        <p:spPr>
          <a:xfrm>
            <a:off x="346841" y="472653"/>
            <a:ext cx="6096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Балдуин I Иерусалимский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Балдуин де Булонь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Бодуэн Булонский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(фр. </a:t>
            </a:r>
            <a:r>
              <a:rPr i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Baudouin de Boulogne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(ок. 1060 — 2 апреля 1118, Аль-Ариш, Фатимидский халифат) — граф Эдессы (1097—1100), король Иерусалима (1100—1118), брат герцога Готфрида Бульонского.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9/9b/Baldwin_1_of_Jerusalem.jpg"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55118" y="157764"/>
            <a:ext cx="3205655" cy="237838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/>
          <p:nvPr/>
        </p:nvSpPr>
        <p:spPr>
          <a:xfrm>
            <a:off x="588580" y="3039043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Даимбе́рт Пиза́нский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(также известен как </a:t>
            </a: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Дагобе́рт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(? — 1107) — первый архиепископ Пизы (1092—1107), латинский патриарх Иерусалима в 1099—1102 и 1102—1107. Участник Первого Крестового похода.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Даимберт Пизанский" id="139" name="Google Shape;13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0936" y="2779931"/>
            <a:ext cx="2343807" cy="2311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>
            <a:off x="3404257" y="129217"/>
            <a:ext cx="3048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Алексей I Комнин</a:t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греч. </a:t>
            </a:r>
            <a:r>
              <a:rPr lang="ru-RU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Ἀλέξιος Α' Κομνηνός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3110953" y="1314143"/>
            <a:ext cx="3048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апреля 1081 — 15 августа 1118</a:t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1092 </a:t>
            </a:r>
            <a:r>
              <a:rPr i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сделал соправителем сына Иоанна II Комнина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377606" y="3102054"/>
            <a:ext cx="304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1056 — 15 августа 1118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8"/>
          <p:cNvSpPr/>
          <p:nvPr/>
        </p:nvSpPr>
        <p:spPr>
          <a:xfrm>
            <a:off x="3235818" y="3440814"/>
            <a:ext cx="304800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Иоанн II Комнин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греч. </a:t>
            </a:r>
            <a:r>
              <a:rPr lang="ru-RU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Ίωάννης Β΄ Κομνηνός (o Καλός)</a:t>
            </a:r>
            <a: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1092 — 15 августа 1118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соправитель отца Алексея I Комнина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августа 1118—1122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единолично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1122 — лето 1142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сделал соправителем старшего сына Алексея Комнина</a:t>
            </a:r>
            <a:br>
              <a:rPr lang="ru-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8"/>
          <p:cNvSpPr/>
          <p:nvPr/>
        </p:nvSpPr>
        <p:spPr>
          <a:xfrm>
            <a:off x="332809" y="6332360"/>
            <a:ext cx="56580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сентября 1087, Константинополь — 8 апреля 1143, Киликия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6843163" y="2774786"/>
            <a:ext cx="53488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Патриарх Иерусалимский: Симеон II. ок. 1092—1106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Мозаика с изображением Иоанна II Комнина в Софийском соборе (Константинополь, XII век)" id="150" name="Google Shape;15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183" y="3520966"/>
            <a:ext cx="2685918" cy="2827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айл:Алексей I Комнин1.jpg" id="151" name="Google Shape;15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997" y="0"/>
            <a:ext cx="2300828" cy="302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2021-11-28T19:10:04Z</dcterms:created>
  <dc:creator>Eldo</dc:creator>
</cp:coreProperties>
</file>